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y="5143500" cx="9144000"/>
  <p:notesSz cx="6858000" cy="9144000"/>
  <p:embeddedFontLst>
    <p:embeddedFont>
      <p:font typeface="Roboto"/>
      <p:regular r:id="rId51"/>
      <p:bold r:id="rId52"/>
      <p:italic r:id="rId53"/>
      <p:boldItalic r:id="rId54"/>
    </p:embeddedFont>
    <p:embeddedFont>
      <p:font typeface="Roboto Mono"/>
      <p:regular r:id="rId55"/>
      <p:bold r:id="rId56"/>
      <p:italic r:id="rId57"/>
      <p:boldItalic r:id="rId5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Roboto-regular.fntdata"/><Relationship Id="rId50" Type="http://schemas.openxmlformats.org/officeDocument/2006/relationships/slide" Target="slides/slide45.xml"/><Relationship Id="rId53" Type="http://schemas.openxmlformats.org/officeDocument/2006/relationships/font" Target="fonts/Roboto-italic.fntdata"/><Relationship Id="rId52" Type="http://schemas.openxmlformats.org/officeDocument/2006/relationships/font" Target="fonts/Roboto-bold.fntdata"/><Relationship Id="rId11" Type="http://schemas.openxmlformats.org/officeDocument/2006/relationships/slide" Target="slides/slide6.xml"/><Relationship Id="rId55" Type="http://schemas.openxmlformats.org/officeDocument/2006/relationships/font" Target="fonts/RobotoMono-regular.fntdata"/><Relationship Id="rId10" Type="http://schemas.openxmlformats.org/officeDocument/2006/relationships/slide" Target="slides/slide5.xml"/><Relationship Id="rId54" Type="http://schemas.openxmlformats.org/officeDocument/2006/relationships/font" Target="fonts/Roboto-boldItalic.fntdata"/><Relationship Id="rId13" Type="http://schemas.openxmlformats.org/officeDocument/2006/relationships/slide" Target="slides/slide8.xml"/><Relationship Id="rId57" Type="http://schemas.openxmlformats.org/officeDocument/2006/relationships/font" Target="fonts/RobotoMono-italic.fntdata"/><Relationship Id="rId12" Type="http://schemas.openxmlformats.org/officeDocument/2006/relationships/slide" Target="slides/slide7.xml"/><Relationship Id="rId56" Type="http://schemas.openxmlformats.org/officeDocument/2006/relationships/font" Target="fonts/RobotoMon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8" Type="http://schemas.openxmlformats.org/officeDocument/2006/relationships/font" Target="fonts/RobotoMon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ed2cfaeac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ed2cfaeac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bed2cfaeac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bed2cfaeac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bed2cfaeac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bed2cfaeac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bed2cfaeac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bed2cfaeac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ed2cfaeac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bed2cfaeac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bed2cfaeac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bed2cfaeac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ed2cfaeac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ed2cfaeac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ed2cfaeac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bed2cfaeac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bed2cfaeac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bed2cfaeac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ed2cfaeac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bed2cfaeac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ed2cfaea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ed2cfaea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Started at a new company 6 years ago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First project as API only backend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Unit tests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End to end tests?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bed2cfaeac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bed2cfaeac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1983b293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c1983b293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c1983b29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c1983b29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1983b293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c1983b293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bed2cfaeac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bed2cfaeac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bed2cfaeac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bed2cfaeac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bed2cfaeac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bed2cfaeac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bed2cfaeac_0_2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bed2cfaeac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bed2cfaeac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bed2cfaeac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bed2cfaeac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bed2cfaeac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ed2cfaeac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bed2cfaeac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bed2cfaeac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bed2cfaeac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bed2cfaeac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bed2cfaeac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bed2cfaeac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bed2cfaeac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bed2cfaeac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2bed2cfaeac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bed2cfaeac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bed2cfaeac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bed2cfaeac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bed2cfaeac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bed2cfaeac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bed2cfaeac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bed2cfaeac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bed2cfaeac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bed2cfaeac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bed2cfaeac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bed2cfaeac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bed2cfaeac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ed2cfaeac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ed2cfaea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bed2cfaeac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bed2cfaeac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c1983b293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c1983b293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2bed2cfaeac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2bed2cfaeac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bed2cfaeac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bed2cfaeac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bed2cfaeac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bed2cfaeac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bed2cfaeac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bed2cfaeac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ed2cfaea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bed2cfaea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ed2cfaea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ed2cfaea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ed2cfaeac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ed2cfaeac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ed2cfaeac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bed2cfaeac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bed2cfaeac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bed2cfaeac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hyperlink" Target="https://phpc.social/@timobakx" TargetMode="External"/><Relationship Id="rId4" Type="http://schemas.openxmlformats.org/officeDocument/2006/relationships/hyperlink" Target="https://twitter.com/TimoBakx" TargetMode="External"/><Relationship Id="rId5" Type="http://schemas.openxmlformats.org/officeDocument/2006/relationships/hyperlink" Target="https://github.com/TimoBakx" TargetMode="External"/><Relationship Id="rId6" Type="http://schemas.openxmlformats.org/officeDocument/2006/relationships/hyperlink" Target="https://github.com/TimoBakx/behat-demo" TargetMode="External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Behat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Testing your own API with Behat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test</a:t>
            </a:r>
            <a:endParaRPr/>
          </a:p>
        </p:txBody>
      </p:sp>
      <p:sp>
        <p:nvSpPr>
          <p:cNvPr id="125" name="Google Shape;125;p22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Deleting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As a user, I can delete my task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task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"123"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owned by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 am logged in as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When I send a DELETE request to "/tasks/123"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Then the response status code should be 204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task "123" should not exist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test</a:t>
            </a:r>
            <a:endParaRPr/>
          </a:p>
        </p:txBody>
      </p:sp>
      <p:sp>
        <p:nvSpPr>
          <p:cNvPr id="131" name="Google Shape;131;p23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Deleting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As a user, I can delete my task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Given there is a user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there is a task "123" owned by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I am logged in as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When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 send a DELETE request to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"/tasks/123"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Then the response status code should be 204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task "123" should not exist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test</a:t>
            </a:r>
            <a:endParaRPr/>
          </a:p>
        </p:txBody>
      </p:sp>
      <p:sp>
        <p:nvSpPr>
          <p:cNvPr id="137" name="Google Shape;137;p24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Deleting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As a user, I can delete my task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Given there is a user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there is a task "123" owned by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I am logged in as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When I send a DELETE request to "/tasks/123"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Then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 response status code should be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204</a:t>
            </a:r>
            <a:endParaRPr sz="16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task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"123"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should not exist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Using Contexts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Context is a PHP 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That provides executable code for your tests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Matching functions and Gherkin steps using regex or simpler matching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If you use Symfony, these can be autowired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a new context - PHP</a:t>
            </a:r>
            <a:endParaRPr/>
          </a:p>
        </p:txBody>
      </p:sp>
      <p:sp>
        <p:nvSpPr>
          <p:cNvPr id="149" name="Google Shape;149;p26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&lt;?php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namespace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App\Tests\Behat;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use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Behat\Behat\Context\Context;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class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UserContext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implements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Context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Adding a new context - Config</a:t>
            </a:r>
            <a:endParaRPr/>
          </a:p>
        </p:txBody>
      </p:sp>
      <p:sp>
        <p:nvSpPr>
          <p:cNvPr id="155" name="Google Shape;155;p27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# behat.yml and/or behat.yml.dist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suites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contexts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    - App\Tests\Behat\UserContext</a:t>
            </a:r>
            <a:endParaRPr sz="1600">
              <a:solidFill>
                <a:srgbClr val="9C27B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Matching Gherkin to Context</a:t>
            </a:r>
            <a:endParaRPr/>
          </a:p>
        </p:txBody>
      </p:sp>
      <p:sp>
        <p:nvSpPr>
          <p:cNvPr id="161" name="Google Shape;161;p28"/>
          <p:cNvSpPr txBox="1"/>
          <p:nvPr/>
        </p:nvSpPr>
        <p:spPr>
          <a:xfrm>
            <a:off x="460950" y="1908700"/>
            <a:ext cx="8222100" cy="4407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2" name="Google Shape;162;p28"/>
          <p:cNvSpPr txBox="1"/>
          <p:nvPr/>
        </p:nvSpPr>
        <p:spPr>
          <a:xfrm>
            <a:off x="471900" y="2530925"/>
            <a:ext cx="8222100" cy="23493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 @Given there is a user :email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thereIsAUser(string $email): void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...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Matching Gherkin to Context</a:t>
            </a:r>
            <a:endParaRPr/>
          </a:p>
        </p:txBody>
      </p:sp>
      <p:sp>
        <p:nvSpPr>
          <p:cNvPr id="168" name="Google Shape;168;p29"/>
          <p:cNvSpPr txBox="1"/>
          <p:nvPr/>
        </p:nvSpPr>
        <p:spPr>
          <a:xfrm>
            <a:off x="460950" y="1908700"/>
            <a:ext cx="8222100" cy="4407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9" name="Google Shape;169;p29"/>
          <p:cNvSpPr txBox="1"/>
          <p:nvPr/>
        </p:nvSpPr>
        <p:spPr>
          <a:xfrm>
            <a:off x="471900" y="2530925"/>
            <a:ext cx="8222100" cy="23493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 @Given there is a user </a:t>
            </a: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:email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thereIsAUser(</a:t>
            </a:r>
            <a:r>
              <a:rPr lang="en-GB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string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$email</a:t>
            </a: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): void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...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Matching Gherkin to Context</a:t>
            </a:r>
            <a:endParaRPr/>
          </a:p>
        </p:txBody>
      </p:sp>
      <p:sp>
        <p:nvSpPr>
          <p:cNvPr id="175" name="Google Shape;175;p30"/>
          <p:cNvSpPr txBox="1"/>
          <p:nvPr/>
        </p:nvSpPr>
        <p:spPr>
          <a:xfrm>
            <a:off x="460950" y="1908700"/>
            <a:ext cx="8222100" cy="4407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76" name="Google Shape;176;p30"/>
          <p:cNvSpPr txBox="1"/>
          <p:nvPr/>
        </p:nvSpPr>
        <p:spPr>
          <a:xfrm>
            <a:off x="471900" y="2530925"/>
            <a:ext cx="8222100" cy="23493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 @Given /^there is a user "([^"]*)"$/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thereIsAUser(string $email): void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...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Matching Gherkin to Context</a:t>
            </a:r>
            <a:endParaRPr/>
          </a:p>
        </p:txBody>
      </p:sp>
      <p:sp>
        <p:nvSpPr>
          <p:cNvPr id="182" name="Google Shape;182;p31"/>
          <p:cNvSpPr txBox="1"/>
          <p:nvPr/>
        </p:nvSpPr>
        <p:spPr>
          <a:xfrm>
            <a:off x="460950" y="1908700"/>
            <a:ext cx="8222100" cy="4407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83" name="Google Shape;183;p31"/>
          <p:cNvSpPr txBox="1"/>
          <p:nvPr/>
        </p:nvSpPr>
        <p:spPr>
          <a:xfrm>
            <a:off x="471900" y="2530925"/>
            <a:ext cx="8222100" cy="23493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 @Given /^there is a user "</a:t>
            </a:r>
            <a:r>
              <a:rPr lang="en-GB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([^"]*)</a:t>
            </a: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"$/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thereIsAUser(</a:t>
            </a:r>
            <a:r>
              <a:rPr lang="en-GB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string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$email</a:t>
            </a: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): void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...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bit of history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6 years ago...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Using open source contexts</a:t>
            </a:r>
            <a:endParaRPr/>
          </a:p>
        </p:txBody>
      </p:sp>
      <p:sp>
        <p:nvSpPr>
          <p:cNvPr id="189" name="Google Shape;189;p32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# behat.yml and/or behat.yml.dist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suites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contexts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    - behatch:context:json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    - behatch:context:rest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behatch:context:rest</a:t>
            </a:r>
            <a:endParaRPr/>
          </a:p>
        </p:txBody>
      </p:sp>
      <p:sp>
        <p:nvSpPr>
          <p:cNvPr id="195" name="Google Shape;195;p33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When I send a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GET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request to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"/tasks"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When I send a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DELETE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request to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"/tasks/123"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When I send a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POST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request to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"/tasks"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with body:</a:t>
            </a:r>
            <a:b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"""</a:t>
            </a:r>
            <a:b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{</a:t>
            </a:r>
            <a:b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  "title": "A task I need to do",</a:t>
            </a:r>
            <a:b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  "dueDate": null</a:t>
            </a:r>
            <a:b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}</a:t>
            </a:r>
            <a:b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"""</a:t>
            </a:r>
            <a:endParaRPr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behatch:context:mink</a:t>
            </a:r>
            <a:endParaRPr/>
          </a:p>
        </p:txBody>
      </p:sp>
      <p:sp>
        <p:nvSpPr>
          <p:cNvPr id="201" name="Google Shape;201;p34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response status code should be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200</a:t>
            </a:r>
            <a:endParaRPr sz="16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response status code should be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404</a:t>
            </a:r>
            <a:endParaRPr sz="16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behatch:context:json</a:t>
            </a:r>
            <a:endParaRPr/>
          </a:p>
        </p:txBody>
      </p:sp>
      <p:sp>
        <p:nvSpPr>
          <p:cNvPr id="207" name="Google Shape;207;p35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response should be in JSON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JSON node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"hydra:member"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should have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element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JSON node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"title"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should be equal to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"Updated task"</a:t>
            </a:r>
            <a:endParaRPr sz="16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Then the JSON should be valid according to the schema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"features/schemas/task.json"</a:t>
            </a:r>
            <a:endParaRPr sz="16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Hooks</a:t>
            </a:r>
            <a:endParaRPr/>
          </a:p>
        </p:txBody>
      </p:sp>
      <p:sp>
        <p:nvSpPr>
          <p:cNvPr id="213" name="Google Shape;213;p3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Execute code before or after each: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Suite (entire test)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Feature (test file)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Scenario (test)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Step (line within a test)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Hooks - Example</a:t>
            </a:r>
            <a:endParaRPr/>
          </a:p>
        </p:txBody>
      </p:sp>
      <p:sp>
        <p:nvSpPr>
          <p:cNvPr id="219" name="Google Shape;219;p37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 @BeforeScenario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public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setGeneralHeaders():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void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Set general headers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Hooks - Example</a:t>
            </a:r>
            <a:endParaRPr/>
          </a:p>
        </p:txBody>
      </p:sp>
      <p:sp>
        <p:nvSpPr>
          <p:cNvPr id="225" name="Google Shape;225;p38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 @BeforeScenario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public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gatherContexts(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BeforeScenarioScope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$scope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):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void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Gather contexts needed in this context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using $scope-&gt;getEnvironment()-&gt;getContext();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Hooks - Example</a:t>
            </a:r>
            <a:endParaRPr/>
          </a:p>
        </p:txBody>
      </p:sp>
      <p:sp>
        <p:nvSpPr>
          <p:cNvPr id="231" name="Google Shape;231;p39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@BeforeScenario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gatherContexts(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BeforeScenarioScope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$scope</a:t>
            </a: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): void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Gather contexts needed in this context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using $scope-&gt;getEnvironment()-&gt;getContext();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Tags</a:t>
            </a:r>
            <a:endParaRPr/>
          </a:p>
        </p:txBody>
      </p:sp>
      <p:sp>
        <p:nvSpPr>
          <p:cNvPr id="237" name="Google Shape;237;p40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@resetDatabase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Feature:</a:t>
            </a:r>
            <a:r>
              <a:rPr lang="en-GB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 Editing tasks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@requiresExternalAPI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Scenario:</a:t>
            </a:r>
            <a:r>
              <a:rPr lang="en-GB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 Load user from external API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# ...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Tags - Scenario</a:t>
            </a:r>
            <a:endParaRPr/>
          </a:p>
        </p:txBody>
      </p:sp>
      <p:sp>
        <p:nvSpPr>
          <p:cNvPr id="243" name="Google Shape;243;p41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@resetDatabase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Editing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@requiresExternalAPI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Load user from external API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# ...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Behat?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30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Behaviour testing tool.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Written in PHP, for use in projects written in PHP.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Tests written in Gherkin.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Executed test code written in PHP.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Supports extensions.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Documentation is available on https://behat.org/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Tags - Feature</a:t>
            </a:r>
            <a:endParaRPr/>
          </a:p>
        </p:txBody>
      </p:sp>
      <p:sp>
        <p:nvSpPr>
          <p:cNvPr id="249" name="Google Shape;249;p42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@resetDatabase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Editing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@requiresExternalAPI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Load user from external API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# ...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Skipping tagged tests</a:t>
            </a:r>
            <a:endParaRPr/>
          </a:p>
        </p:txBody>
      </p:sp>
      <p:sp>
        <p:nvSpPr>
          <p:cNvPr id="255" name="Google Shape;255;p43"/>
          <p:cNvSpPr txBox="1"/>
          <p:nvPr/>
        </p:nvSpPr>
        <p:spPr>
          <a:xfrm>
            <a:off x="460950" y="1908700"/>
            <a:ext cx="8222100" cy="4407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behat --tags=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"~@requiresExternalAPI"</a:t>
            </a:r>
            <a:endParaRPr sz="1600">
              <a:solidFill>
                <a:srgbClr val="9C27B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6" name="Google Shape;256;p43"/>
          <p:cNvSpPr txBox="1"/>
          <p:nvPr/>
        </p:nvSpPr>
        <p:spPr>
          <a:xfrm>
            <a:off x="471900" y="2530925"/>
            <a:ext cx="8222100" cy="23493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# behat.yml and/or behat.yml.dist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suites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default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filters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    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tags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"~@requiresExternalAPI"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hooks and tags</a:t>
            </a:r>
            <a:endParaRPr/>
          </a:p>
        </p:txBody>
      </p:sp>
      <p:sp>
        <p:nvSpPr>
          <p:cNvPr id="262" name="Google Shape;262;p44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 @BeforeScenario @resetDatabase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public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resetDatabase():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void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// Empty the database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hooks and tags</a:t>
            </a:r>
            <a:endParaRPr/>
          </a:p>
        </p:txBody>
      </p:sp>
      <p:sp>
        <p:nvSpPr>
          <p:cNvPr id="268" name="Google Shape;268;p45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/**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 </a:t>
            </a:r>
            <a:r>
              <a:rPr lang="en-GB" sz="160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@BeforeScenario @resetDatabase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*/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public function resetDatabase(): void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// Empty the database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600">
              <a:solidFill>
                <a:srgbClr val="D81B6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Backgrounds</a:t>
            </a:r>
            <a:endParaRPr/>
          </a:p>
        </p:txBody>
      </p:sp>
      <p:sp>
        <p:nvSpPr>
          <p:cNvPr id="274" name="Google Shape;274;p4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Are defined within a feature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Run before each scenario in that feature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Are executed </a:t>
            </a:r>
            <a:r>
              <a:rPr b="1" lang="en-GB"/>
              <a:t>after</a:t>
            </a:r>
            <a:r>
              <a:rPr lang="en-GB"/>
              <a:t> the @beforeScenario hooks are fired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Backgrounds - example</a:t>
            </a:r>
            <a:endParaRPr/>
          </a:p>
        </p:txBody>
      </p:sp>
      <p:sp>
        <p:nvSpPr>
          <p:cNvPr id="280" name="Google Shape;280;p47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Feature: Editing tasks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Background: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6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task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123</a:t>
            </a: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owned by </a:t>
            </a:r>
            <a:r>
              <a:rPr lang="en-GB" sz="16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Scenario: As a user, I can edit my task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Given I am logged in as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When ...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Scenario Outlines</a:t>
            </a:r>
            <a:endParaRPr/>
          </a:p>
        </p:txBody>
      </p:sp>
      <p:sp>
        <p:nvSpPr>
          <p:cNvPr id="286" name="Google Shape;286;p4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Scenario Outline is a template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Has placeholders for variables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Can be executed for each of a set of values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Scenario Outline - Example</a:t>
            </a:r>
            <a:endParaRPr/>
          </a:p>
        </p:txBody>
      </p:sp>
      <p:sp>
        <p:nvSpPr>
          <p:cNvPr id="292" name="Google Shape;292;p49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Scenario Outline:</a:t>
            </a:r>
            <a:r>
              <a:rPr lang="en-GB" sz="12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 As a new user, I cannot register with an invalid data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When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I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send a POST request to 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"/users/register"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with body: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"""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{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"email": "testuser@timobakx.dev",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"password": "MyP@ssw0rd!",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  "&lt;key&gt;": &lt;value&gt;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}</a:t>
            </a:r>
            <a:endParaRPr sz="1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 """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Then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 response status code should be 422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Scenario Outline - Example</a:t>
            </a:r>
            <a:endParaRPr/>
          </a:p>
        </p:txBody>
      </p:sp>
      <p:sp>
        <p:nvSpPr>
          <p:cNvPr id="298" name="Google Shape;298;p50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Scenario Outline: As a new user, I cannot register with an invalid data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When I send a POST request to "/users/register" with body: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"""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{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"email": "testuser@timobakx.dev",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"password": "MyP@ssw0rd!",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"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&lt;key&gt;</a:t>
            </a: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": 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&lt;value&gt;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}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"""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Then the response status code should be 422</a:t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Scenario Outline - Example</a:t>
            </a:r>
            <a:endParaRPr/>
          </a:p>
        </p:txBody>
      </p:sp>
      <p:sp>
        <p:nvSpPr>
          <p:cNvPr id="304" name="Google Shape;304;p51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Examples: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 key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C53929"/>
                </a:solidFill>
                <a:latin typeface="Roboto Mono"/>
                <a:ea typeface="Roboto Mono"/>
                <a:cs typeface="Roboto Mono"/>
                <a:sym typeface="Roboto Mono"/>
              </a:rPr>
              <a:t> value    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email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""       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email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"invalid"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password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""       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password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"short"       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password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r>
              <a:rPr lang="en-GB" sz="1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 "no-uppercase" </a:t>
            </a:r>
            <a:r>
              <a:rPr lang="en-GB" sz="1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|</a:t>
            </a:r>
            <a:endParaRPr sz="1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in this talk?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Gherkin: Writing tests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Contexts: Matching Gherkin with executable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Hooks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Tags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Backgrounds and Scenario Outlines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Why we use Behat this way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Tips &amp; tricks running Behat CLI</a:t>
            </a:r>
            <a:endParaRPr/>
          </a:p>
        </p:txBody>
      </p:sp>
      <p:sp>
        <p:nvSpPr>
          <p:cNvPr id="310" name="Google Shape;310;p52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behat --stop-on-failure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behat features/tasks/editing_task.feature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behat features/tasks/editing_task.feature:4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behat --format=progress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using JSON schema checks</a:t>
            </a:r>
            <a:endParaRPr/>
          </a:p>
        </p:txBody>
      </p:sp>
      <p:sp>
        <p:nvSpPr>
          <p:cNvPr id="316" name="Google Shape;316;p53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{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"type": "object",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"properties": {...},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"required"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[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"@id",</a:t>
            </a:r>
            <a:endParaRPr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    </a:t>
            </a:r>
            <a:r>
              <a:rPr lang="en-GB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"title",</a:t>
            </a:r>
            <a:endParaRPr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],</a:t>
            </a:r>
            <a:endParaRPr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"additionalProperties"</a:t>
            </a:r>
            <a:r>
              <a:rPr lang="en-GB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en-GB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endParaRPr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 we use Behat this way</a:t>
            </a:r>
            <a:endParaRPr/>
          </a:p>
        </p:txBody>
      </p:sp>
      <p:sp>
        <p:nvSpPr>
          <p:cNvPr id="322" name="Google Shape;322;p54"/>
          <p:cNvSpPr txBox="1"/>
          <p:nvPr>
            <p:ph idx="1" type="body"/>
          </p:nvPr>
        </p:nvSpPr>
        <p:spPr>
          <a:xfrm>
            <a:off x="471900" y="1919075"/>
            <a:ext cx="8222100" cy="30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Feature files are readable.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Always the correct (database) state.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Test through the entire application, including all configuration.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Check both the API response and the new database state.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Easy to run individual tests.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Good integration with PHPStorm through a plugin: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Autocompletion of steps.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Adding step definition for steps that don't have one.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Click-through from feature to context.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Conclusion</a:t>
            </a:r>
            <a:endParaRPr/>
          </a:p>
        </p:txBody>
      </p:sp>
      <p:sp>
        <p:nvSpPr>
          <p:cNvPr id="328" name="Google Shape;328;p55"/>
          <p:cNvSpPr txBox="1"/>
          <p:nvPr>
            <p:ph idx="1" type="body"/>
          </p:nvPr>
        </p:nvSpPr>
        <p:spPr>
          <a:xfrm>
            <a:off x="471900" y="1919075"/>
            <a:ext cx="8222100" cy="30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It's a tool, like any other.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Does not replace unit testing.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Talk with your team.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Include QA if you have 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Think about </a:t>
            </a:r>
            <a:r>
              <a:rPr b="1" lang="en-GB"/>
              <a:t>what</a:t>
            </a:r>
            <a:r>
              <a:rPr lang="en-GB"/>
              <a:t> you </a:t>
            </a:r>
            <a:r>
              <a:rPr b="1" lang="en-GB"/>
              <a:t>want</a:t>
            </a:r>
            <a:r>
              <a:rPr lang="en-GB"/>
              <a:t> to test.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Questions?</a:t>
            </a:r>
            <a:endParaRPr/>
          </a:p>
        </p:txBody>
      </p:sp>
      <p:sp>
        <p:nvSpPr>
          <p:cNvPr id="334" name="Google Shape;334;p5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</a:t>
            </a:r>
            <a:endParaRPr/>
          </a:p>
        </p:txBody>
      </p:sp>
      <p:sp>
        <p:nvSpPr>
          <p:cNvPr id="340" name="Google Shape;340;p57"/>
          <p:cNvSpPr txBox="1"/>
          <p:nvPr>
            <p:ph idx="1" type="body"/>
          </p:nvPr>
        </p:nvSpPr>
        <p:spPr>
          <a:xfrm>
            <a:off x="471900" y="1919075"/>
            <a:ext cx="4100100" cy="31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Reach out: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Timo Bakx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phpc.social/@timobakx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twitter.com/TimoBakx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github.com/TimoBakx</a:t>
            </a:r>
            <a:endParaRPr/>
          </a:p>
        </p:txBody>
      </p:sp>
      <p:sp>
        <p:nvSpPr>
          <p:cNvPr id="341" name="Google Shape;341;p57"/>
          <p:cNvSpPr txBox="1"/>
          <p:nvPr>
            <p:ph idx="1" type="body"/>
          </p:nvPr>
        </p:nvSpPr>
        <p:spPr>
          <a:xfrm>
            <a:off x="4572000" y="1919075"/>
            <a:ext cx="4100100" cy="31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Demo project: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6"/>
              </a:rPr>
              <a:t>github.com/TimoBakx/behat-demo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42" name="Google Shape;342;p5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19625" y="2886075"/>
            <a:ext cx="2047875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Gherkin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Given, When, Then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Plain English 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Understandable without PHP knowledge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Features &gt; Scenarios &gt; Steps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Gherkin - Given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Set all the state needed to perform the test</a:t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460950" y="3343925"/>
            <a:ext cx="8222100" cy="15228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Given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there is a user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2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 am logged in as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"testuser@timobakx.dev"</a:t>
            </a:r>
            <a:endParaRPr sz="22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Gherkin - When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Perform the test itself</a:t>
            </a:r>
            <a:endParaRPr/>
          </a:p>
        </p:txBody>
      </p:sp>
      <p:sp>
        <p:nvSpPr>
          <p:cNvPr id="106" name="Google Shape;106;p19"/>
          <p:cNvSpPr txBox="1"/>
          <p:nvPr/>
        </p:nvSpPr>
        <p:spPr>
          <a:xfrm>
            <a:off x="460950" y="3343925"/>
            <a:ext cx="8222100" cy="1524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When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I send a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GET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request to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"/tasks"</a:t>
            </a:r>
            <a:endParaRPr sz="2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Gherkin - Then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Check the results of the response and/or the new state</a:t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460950" y="3343925"/>
            <a:ext cx="8222100" cy="15228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Then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 response status code should be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200</a:t>
            </a:r>
            <a:endParaRPr sz="2200">
              <a:solidFill>
                <a:srgbClr val="388E3C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the response should be in JSON</a:t>
            </a:r>
            <a:endParaRPr sz="2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task </a:t>
            </a:r>
            <a:r>
              <a:rPr lang="en-GB" sz="220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"123"</a:t>
            </a:r>
            <a:r>
              <a:rPr lang="en-GB" sz="22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should exist</a:t>
            </a:r>
            <a:endParaRPr sz="2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test</a:t>
            </a:r>
            <a:endParaRPr/>
          </a:p>
        </p:txBody>
      </p:sp>
      <p:sp>
        <p:nvSpPr>
          <p:cNvPr id="119" name="Google Shape;119;p21"/>
          <p:cNvSpPr txBox="1"/>
          <p:nvPr/>
        </p:nvSpPr>
        <p:spPr>
          <a:xfrm>
            <a:off x="460950" y="1908700"/>
            <a:ext cx="8222100" cy="295800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Feature:</a:t>
            </a:r>
            <a:r>
              <a:rPr lang="en-GB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 Deleting tasks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-GB" sz="160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Scenario:</a:t>
            </a:r>
            <a:r>
              <a:rPr lang="en-GB" sz="1600">
                <a:solidFill>
                  <a:srgbClr val="0097A7"/>
                </a:solidFill>
                <a:latin typeface="Roboto Mono"/>
                <a:ea typeface="Roboto Mono"/>
                <a:cs typeface="Roboto Mono"/>
                <a:sym typeface="Roboto Mono"/>
              </a:rPr>
              <a:t> As a user, I can delete my task</a:t>
            </a:r>
            <a:endParaRPr sz="160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Given there is a user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there is a task "123" owned by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I am logged in as "testuser@timobakx.dev"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When I send a DELETE request to "/tasks/123"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Then the response status code should be 204</a:t>
            </a:r>
            <a:endParaRPr sz="1600">
              <a:solidFill>
                <a:srgbClr val="BDBDBD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BDBDBD"/>
                </a:solidFill>
                <a:latin typeface="Roboto Mono"/>
                <a:ea typeface="Roboto Mono"/>
                <a:cs typeface="Roboto Mono"/>
                <a:sym typeface="Roboto Mono"/>
              </a:rPr>
              <a:t>    And task "123" should not exist</a:t>
            </a:r>
            <a:endParaRPr sz="160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